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omfortaa"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5C5191-20AD-46F4-B421-E9C5725ABE30}" v="2" dt="2020-05-07T20:18:51.698"/>
  </p1510:revLst>
</p1510:revInfo>
</file>

<file path=ppt/tableStyles.xml><?xml version="1.0" encoding="utf-8"?>
<a:tblStyleLst xmlns:a="http://schemas.openxmlformats.org/drawingml/2006/main" def="{124C0209-CE06-431B-B3AD-D687E1EBC8F6}">
  <a:tblStyle styleId="{124C0209-CE06-431B-B3AD-D687E1EBC8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vind Ajith Kumar" userId="bc90de67-dc94-49bd-984c-1bce4e3d39d3" providerId="ADAL" clId="{F45C5191-20AD-46F4-B421-E9C5725ABE30}"/>
    <pc:docChg chg="custSel modSld">
      <pc:chgData name="Govind Ajith Kumar" userId="bc90de67-dc94-49bd-984c-1bce4e3d39d3" providerId="ADAL" clId="{F45C5191-20AD-46F4-B421-E9C5725ABE30}" dt="2020-05-07T20:18:59.981" v="8" actId="1076"/>
      <pc:docMkLst>
        <pc:docMk/>
      </pc:docMkLst>
      <pc:sldChg chg="addSp delSp modSp">
        <pc:chgData name="Govind Ajith Kumar" userId="bc90de67-dc94-49bd-984c-1bce4e3d39d3" providerId="ADAL" clId="{F45C5191-20AD-46F4-B421-E9C5725ABE30}" dt="2020-05-07T20:18:59.981" v="8" actId="1076"/>
        <pc:sldMkLst>
          <pc:docMk/>
          <pc:sldMk cId="0" sldId="261"/>
        </pc:sldMkLst>
        <pc:picChg chg="add mod">
          <ac:chgData name="Govind Ajith Kumar" userId="bc90de67-dc94-49bd-984c-1bce4e3d39d3" providerId="ADAL" clId="{F45C5191-20AD-46F4-B421-E9C5725ABE30}" dt="2020-05-07T20:18:59.981" v="8" actId="1076"/>
          <ac:picMkLst>
            <pc:docMk/>
            <pc:sldMk cId="0" sldId="261"/>
            <ac:picMk id="7" creationId="{9F5718E3-BFF2-4DBB-97E4-32DF39220B0F}"/>
          </ac:picMkLst>
        </pc:picChg>
        <pc:picChg chg="add mod">
          <ac:chgData name="Govind Ajith Kumar" userId="bc90de67-dc94-49bd-984c-1bce4e3d39d3" providerId="ADAL" clId="{F45C5191-20AD-46F4-B421-E9C5725ABE30}" dt="2020-05-07T20:18:58.811" v="7" actId="1076"/>
          <ac:picMkLst>
            <pc:docMk/>
            <pc:sldMk cId="0" sldId="261"/>
            <ac:picMk id="8" creationId="{A0ADF246-2ED6-4359-8392-957BE4135366}"/>
          </ac:picMkLst>
        </pc:picChg>
        <pc:picChg chg="del">
          <ac:chgData name="Govind Ajith Kumar" userId="bc90de67-dc94-49bd-984c-1bce4e3d39d3" providerId="ADAL" clId="{F45C5191-20AD-46F4-B421-E9C5725ABE30}" dt="2020-05-07T20:18:37.307" v="0" actId="478"/>
          <ac:picMkLst>
            <pc:docMk/>
            <pc:sldMk cId="0" sldId="261"/>
            <ac:picMk id="100" creationId="{00000000-0000-0000-0000-000000000000}"/>
          </ac:picMkLst>
        </pc:picChg>
        <pc:picChg chg="del">
          <ac:chgData name="Govind Ajith Kumar" userId="bc90de67-dc94-49bd-984c-1bce4e3d39d3" providerId="ADAL" clId="{F45C5191-20AD-46F4-B421-E9C5725ABE30}" dt="2020-05-07T20:18:42.695" v="3" actId="478"/>
          <ac:picMkLst>
            <pc:docMk/>
            <pc:sldMk cId="0" sldId="261"/>
            <ac:picMk id="10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770dc27e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770dc27e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770dc27ea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770dc27e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770dc27ea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770dc27e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770dc27ea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770dc27e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770dc27ea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770dc27ea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770dc27e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770dc27e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770dc27ea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770dc27ea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770dc27e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770dc27e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770dc27e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770dc27e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770dc27e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770dc27e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770dc27e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770dc27e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770dc27e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7770dc27e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770dc27e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770dc27e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770dc27e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770dc27e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70dc27ea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70dc27e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770dc27ea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770dc27e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64875" y="0"/>
            <a:ext cx="8520600" cy="130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700">
                <a:latin typeface="Comfortaa"/>
                <a:ea typeface="Comfortaa"/>
                <a:cs typeface="Comfortaa"/>
                <a:sym typeface="Comfortaa"/>
              </a:rPr>
              <a:t>RRT-SLAM for Motion Planning</a:t>
            </a:r>
            <a:endParaRPr sz="3700">
              <a:latin typeface="Comfortaa"/>
              <a:ea typeface="Comfortaa"/>
              <a:cs typeface="Comfortaa"/>
              <a:sym typeface="Comfortaa"/>
            </a:endParaRPr>
          </a:p>
        </p:txBody>
      </p:sp>
      <p:sp>
        <p:nvSpPr>
          <p:cNvPr id="55" name="Google Shape;55;p13"/>
          <p:cNvSpPr txBox="1">
            <a:spLocks noGrp="1"/>
          </p:cNvSpPr>
          <p:nvPr>
            <p:ph type="subTitle" idx="1"/>
          </p:nvPr>
        </p:nvSpPr>
        <p:spPr>
          <a:xfrm>
            <a:off x="311700" y="130410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0000"/>
                </a:solidFill>
              </a:rPr>
              <a:t>Govind Ajith Kumar 116699488</a:t>
            </a:r>
            <a:endParaRPr sz="1800" b="1">
              <a:solidFill>
                <a:srgbClr val="000000"/>
              </a:solidFill>
            </a:endParaRPr>
          </a:p>
          <a:p>
            <a:pPr marL="0" lvl="0" indent="0" algn="ctr" rtl="0">
              <a:spcBef>
                <a:spcPts val="0"/>
              </a:spcBef>
              <a:spcAft>
                <a:spcPts val="0"/>
              </a:spcAft>
              <a:buNone/>
            </a:pPr>
            <a:r>
              <a:rPr lang="en" sz="1800" b="1">
                <a:solidFill>
                  <a:srgbClr val="000000"/>
                </a:solidFill>
              </a:rPr>
              <a:t>Markose Jacob </a:t>
            </a:r>
            <a:r>
              <a:rPr lang="en" sz="1800" b="1">
                <a:solidFill>
                  <a:srgbClr val="000000"/>
                </a:solidFill>
                <a:highlight>
                  <a:srgbClr val="FFFFFF"/>
                </a:highlight>
              </a:rPr>
              <a:t>117000269 </a:t>
            </a:r>
            <a:endParaRPr sz="1800" b="1">
              <a:solidFill>
                <a:srgbClr val="000000"/>
              </a:solidFill>
            </a:endParaRPr>
          </a:p>
          <a:p>
            <a:pPr marL="0" lvl="0" indent="0" algn="ctr" rtl="0">
              <a:spcBef>
                <a:spcPts val="0"/>
              </a:spcBef>
              <a:spcAft>
                <a:spcPts val="0"/>
              </a:spcAft>
              <a:buNone/>
            </a:pPr>
            <a:r>
              <a:rPr lang="en" sz="1800" b="1">
                <a:solidFill>
                  <a:srgbClr val="000000"/>
                </a:solidFill>
              </a:rPr>
              <a:t>Rajeshwar NS </a:t>
            </a:r>
            <a:r>
              <a:rPr lang="en" sz="1800" b="1">
                <a:solidFill>
                  <a:srgbClr val="000000"/>
                </a:solidFill>
                <a:highlight>
                  <a:srgbClr val="FFFFFF"/>
                </a:highlight>
              </a:rPr>
              <a:t>116921237</a:t>
            </a:r>
            <a:endParaRPr sz="1800" b="1">
              <a:solidFill>
                <a:srgbClr val="000000"/>
              </a:solidFill>
            </a:endParaRPr>
          </a:p>
          <a:p>
            <a:pPr marL="0" lvl="0" indent="0" algn="ctr" rtl="0">
              <a:spcBef>
                <a:spcPts val="0"/>
              </a:spcBef>
              <a:spcAft>
                <a:spcPts val="0"/>
              </a:spcAft>
              <a:buClr>
                <a:schemeClr val="dk1"/>
              </a:buClr>
              <a:buSzPts val="1100"/>
              <a:buFont typeface="Arial"/>
              <a:buNone/>
            </a:pPr>
            <a:endParaRPr sz="5200">
              <a:solidFill>
                <a:schemeClr val="dk1"/>
              </a:solidFill>
            </a:endParaRPr>
          </a:p>
          <a:p>
            <a:pPr marL="0" lvl="0" indent="0" algn="ctr" rtl="0">
              <a:spcBef>
                <a:spcPts val="0"/>
              </a:spcBef>
              <a:spcAft>
                <a:spcPts val="0"/>
              </a:spcAft>
              <a:buClr>
                <a:schemeClr val="dk1"/>
              </a:buClr>
              <a:buSzPts val="1100"/>
              <a:buFont typeface="Arial"/>
              <a:buNone/>
            </a:pPr>
            <a:endParaRPr sz="5200">
              <a:solidFill>
                <a:schemeClr val="dk1"/>
              </a:solidFill>
            </a:endParaRPr>
          </a:p>
          <a:p>
            <a:pPr marL="0" lvl="0" indent="0" algn="ctr" rtl="0">
              <a:spcBef>
                <a:spcPts val="0"/>
              </a:spcBef>
              <a:spcAft>
                <a:spcPts val="0"/>
              </a:spcAft>
              <a:buClr>
                <a:schemeClr val="dk1"/>
              </a:buClr>
              <a:buSzPts val="1100"/>
              <a:buFont typeface="Arial"/>
              <a:buNone/>
            </a:pPr>
            <a:endParaRPr sz="5200">
              <a:solidFill>
                <a:schemeClr val="dk1"/>
              </a:solidFill>
            </a:endParaRPr>
          </a:p>
          <a:p>
            <a:pPr marL="0" lvl="0" indent="0" algn="ctr" rtl="0">
              <a:spcBef>
                <a:spcPts val="0"/>
              </a:spcBef>
              <a:spcAft>
                <a:spcPts val="0"/>
              </a:spcAft>
              <a:buClr>
                <a:schemeClr val="dk1"/>
              </a:buClr>
              <a:buSzPts val="1100"/>
              <a:buFont typeface="Arial"/>
              <a:buNone/>
            </a:pPr>
            <a:endParaRPr sz="5200">
              <a:solidFill>
                <a:schemeClr val="dk1"/>
              </a:solidFill>
            </a:endParaRPr>
          </a:p>
          <a:p>
            <a:pPr marL="0" lvl="0" indent="0" algn="ctr" rtl="0">
              <a:spcBef>
                <a:spcPts val="0"/>
              </a:spcBef>
              <a:spcAft>
                <a:spcPts val="0"/>
              </a:spcAft>
              <a:buClr>
                <a:schemeClr val="dk1"/>
              </a:buClr>
              <a:buSzPts val="1100"/>
              <a:buFont typeface="Arial"/>
              <a:buNone/>
            </a:pPr>
            <a:endParaRPr sz="5200">
              <a:solidFill>
                <a:schemeClr val="dk1"/>
              </a:solidFill>
            </a:endParaRPr>
          </a:p>
          <a:p>
            <a:pPr marL="0" lvl="0" indent="0" algn="ctr" rtl="0">
              <a:spcBef>
                <a:spcPts val="0"/>
              </a:spcBef>
              <a:spcAft>
                <a:spcPts val="0"/>
              </a:spcAft>
              <a:buClr>
                <a:schemeClr val="dk1"/>
              </a:buClr>
              <a:buSzPts val="1100"/>
              <a:buFont typeface="Arial"/>
              <a:buNone/>
            </a:pPr>
            <a:endParaRPr sz="5200">
              <a:solidFill>
                <a:schemeClr val="dk1"/>
              </a:solidFill>
            </a:endParaRPr>
          </a:p>
          <a:p>
            <a:pPr marL="0" lvl="0" indent="0" algn="ctr" rtl="0">
              <a:spcBef>
                <a:spcPts val="0"/>
              </a:spcBef>
              <a:spcAft>
                <a:spcPts val="0"/>
              </a:spcAft>
              <a:buNone/>
            </a:pPr>
            <a:endParaRPr sz="5200">
              <a:solidFill>
                <a:schemeClr val="dk1"/>
              </a:solidFill>
            </a:endParaRPr>
          </a:p>
        </p:txBody>
      </p:sp>
      <p:pic>
        <p:nvPicPr>
          <p:cNvPr id="56" name="Google Shape;56;p13"/>
          <p:cNvPicPr preferRelativeResize="0"/>
          <p:nvPr/>
        </p:nvPicPr>
        <p:blipFill>
          <a:blip r:embed="rId3">
            <a:alphaModFix/>
          </a:blip>
          <a:stretch>
            <a:fillRect/>
          </a:stretch>
        </p:blipFill>
        <p:spPr>
          <a:xfrm>
            <a:off x="86847" y="3298625"/>
            <a:ext cx="2170900" cy="1708250"/>
          </a:xfrm>
          <a:prstGeom prst="rect">
            <a:avLst/>
          </a:prstGeom>
          <a:noFill/>
          <a:ln>
            <a:noFill/>
          </a:ln>
        </p:spPr>
      </p:pic>
      <p:pic>
        <p:nvPicPr>
          <p:cNvPr id="57" name="Google Shape;57;p13"/>
          <p:cNvPicPr preferRelativeResize="0"/>
          <p:nvPr/>
        </p:nvPicPr>
        <p:blipFill>
          <a:blip r:embed="rId4">
            <a:alphaModFix/>
          </a:blip>
          <a:stretch>
            <a:fillRect/>
          </a:stretch>
        </p:blipFill>
        <p:spPr>
          <a:xfrm>
            <a:off x="6225080" y="1704350"/>
            <a:ext cx="2744294" cy="3222150"/>
          </a:xfrm>
          <a:prstGeom prst="rect">
            <a:avLst/>
          </a:prstGeom>
          <a:noFill/>
          <a:ln>
            <a:noFill/>
          </a:ln>
        </p:spPr>
      </p:pic>
      <p:pic>
        <p:nvPicPr>
          <p:cNvPr id="58" name="Google Shape;58;p13"/>
          <p:cNvPicPr preferRelativeResize="0"/>
          <p:nvPr/>
        </p:nvPicPr>
        <p:blipFill>
          <a:blip r:embed="rId5">
            <a:alphaModFix/>
          </a:blip>
          <a:stretch>
            <a:fillRect/>
          </a:stretch>
        </p:blipFill>
        <p:spPr>
          <a:xfrm>
            <a:off x="86854" y="1225543"/>
            <a:ext cx="2401550" cy="1954550"/>
          </a:xfrm>
          <a:prstGeom prst="rect">
            <a:avLst/>
          </a:prstGeom>
          <a:noFill/>
          <a:ln>
            <a:noFill/>
          </a:ln>
        </p:spPr>
      </p:pic>
      <p:pic>
        <p:nvPicPr>
          <p:cNvPr id="59" name="Google Shape;59;p13"/>
          <p:cNvPicPr preferRelativeResize="0"/>
          <p:nvPr/>
        </p:nvPicPr>
        <p:blipFill>
          <a:blip r:embed="rId6">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11700" y="269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Various regions of the map</a:t>
            </a:r>
            <a:endParaRPr b="1"/>
          </a:p>
        </p:txBody>
      </p:sp>
      <p:sp>
        <p:nvSpPr>
          <p:cNvPr id="130" name="Google Shape;130;p22"/>
          <p:cNvSpPr txBox="1">
            <a:spLocks noGrp="1"/>
          </p:cNvSpPr>
          <p:nvPr>
            <p:ph type="body" idx="1"/>
          </p:nvPr>
        </p:nvSpPr>
        <p:spPr>
          <a:xfrm>
            <a:off x="311700" y="1152475"/>
            <a:ext cx="2951700" cy="3726600"/>
          </a:xfrm>
          <a:prstGeom prst="rect">
            <a:avLst/>
          </a:prstGeom>
          <a:solidFill>
            <a:srgbClr val="C27BA0"/>
          </a:solid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AA84F"/>
                </a:solidFill>
              </a:rPr>
              <a:t>Green - Untraversable area</a:t>
            </a:r>
            <a:endParaRPr b="1">
              <a:solidFill>
                <a:srgbClr val="6AA84F"/>
              </a:solidFill>
            </a:endParaRPr>
          </a:p>
          <a:p>
            <a:pPr marL="0" lvl="0" indent="0" algn="l" rtl="0">
              <a:spcBef>
                <a:spcPts val="1600"/>
              </a:spcBef>
              <a:spcAft>
                <a:spcPts val="0"/>
              </a:spcAft>
              <a:buNone/>
            </a:pPr>
            <a:r>
              <a:rPr lang="en" b="1">
                <a:solidFill>
                  <a:srgbClr val="000000"/>
                </a:solidFill>
              </a:rPr>
              <a:t>Black - Definitive boundaries</a:t>
            </a:r>
            <a:endParaRPr b="1">
              <a:solidFill>
                <a:srgbClr val="000000"/>
              </a:solidFill>
            </a:endParaRPr>
          </a:p>
          <a:p>
            <a:pPr marL="0" lvl="0" indent="0" algn="l" rtl="0">
              <a:spcBef>
                <a:spcPts val="1600"/>
              </a:spcBef>
              <a:spcAft>
                <a:spcPts val="0"/>
              </a:spcAft>
              <a:buNone/>
            </a:pPr>
            <a:r>
              <a:rPr lang="en" b="1">
                <a:solidFill>
                  <a:srgbClr val="9900FF"/>
                </a:solidFill>
              </a:rPr>
              <a:t>Vivid purple - Local cost map</a:t>
            </a:r>
            <a:endParaRPr b="1">
              <a:solidFill>
                <a:srgbClr val="9900FF"/>
              </a:solidFill>
            </a:endParaRPr>
          </a:p>
          <a:p>
            <a:pPr marL="0" lvl="0" indent="0" algn="l" rtl="0">
              <a:spcBef>
                <a:spcPts val="1600"/>
              </a:spcBef>
              <a:spcAft>
                <a:spcPts val="0"/>
              </a:spcAft>
              <a:buNone/>
            </a:pPr>
            <a:r>
              <a:rPr lang="en" b="1">
                <a:solidFill>
                  <a:srgbClr val="D9D2E9"/>
                </a:solidFill>
              </a:rPr>
              <a:t>Light purple - Global cost map</a:t>
            </a:r>
            <a:endParaRPr b="1">
              <a:solidFill>
                <a:srgbClr val="D9D2E9"/>
              </a:solidFill>
            </a:endParaRPr>
          </a:p>
          <a:p>
            <a:pPr marL="0" lvl="0" indent="0" algn="l" rtl="0">
              <a:spcBef>
                <a:spcPts val="1600"/>
              </a:spcBef>
              <a:spcAft>
                <a:spcPts val="1600"/>
              </a:spcAft>
              <a:buNone/>
            </a:pPr>
            <a:r>
              <a:rPr lang="en" b="1">
                <a:solidFill>
                  <a:srgbClr val="FF0000"/>
                </a:solidFill>
              </a:rPr>
              <a:t>Red dots -  LASER scan </a:t>
            </a:r>
            <a:endParaRPr b="1">
              <a:solidFill>
                <a:srgbClr val="FF0000"/>
              </a:solidFill>
            </a:endParaRPr>
          </a:p>
        </p:txBody>
      </p:sp>
      <p:pic>
        <p:nvPicPr>
          <p:cNvPr id="131" name="Google Shape;131;p22"/>
          <p:cNvPicPr preferRelativeResize="0"/>
          <p:nvPr/>
        </p:nvPicPr>
        <p:blipFill>
          <a:blip r:embed="rId3">
            <a:alphaModFix/>
          </a:blip>
          <a:stretch>
            <a:fillRect/>
          </a:stretch>
        </p:blipFill>
        <p:spPr>
          <a:xfrm>
            <a:off x="4147275" y="842148"/>
            <a:ext cx="4766450" cy="3105175"/>
          </a:xfrm>
          <a:prstGeom prst="rect">
            <a:avLst/>
          </a:prstGeom>
          <a:noFill/>
          <a:ln>
            <a:noFill/>
          </a:ln>
        </p:spPr>
      </p:pic>
      <p:pic>
        <p:nvPicPr>
          <p:cNvPr id="132" name="Google Shape;132;p22"/>
          <p:cNvPicPr preferRelativeResize="0"/>
          <p:nvPr/>
        </p:nvPicPr>
        <p:blipFill>
          <a:blip r:embed="rId4">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body" idx="1"/>
          </p:nvPr>
        </p:nvSpPr>
        <p:spPr>
          <a:xfrm>
            <a:off x="311700" y="1032788"/>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RRT and RRT* simulations showed us varying results by varying the parameters for simulation. Below are the results and observations from RRT simulations on Python:</a:t>
            </a:r>
            <a:endParaRPr/>
          </a:p>
        </p:txBody>
      </p:sp>
      <p:sp>
        <p:nvSpPr>
          <p:cNvPr id="138" name="Google Shape;138;p23"/>
          <p:cNvSpPr txBox="1">
            <a:spLocks noGrp="1"/>
          </p:cNvSpPr>
          <p:nvPr>
            <p:ph type="title"/>
          </p:nvPr>
        </p:nvSpPr>
        <p:spPr>
          <a:xfrm>
            <a:off x="323775" y="368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t>
            </a:r>
            <a:endParaRPr/>
          </a:p>
        </p:txBody>
      </p:sp>
      <p:pic>
        <p:nvPicPr>
          <p:cNvPr id="139" name="Google Shape;139;p23"/>
          <p:cNvPicPr preferRelativeResize="0"/>
          <p:nvPr/>
        </p:nvPicPr>
        <p:blipFill rotWithShape="1">
          <a:blip r:embed="rId3">
            <a:alphaModFix/>
          </a:blip>
          <a:srcRect t="797" r="1283" b="806"/>
          <a:stretch/>
        </p:blipFill>
        <p:spPr>
          <a:xfrm>
            <a:off x="289450" y="2123298"/>
            <a:ext cx="2481475" cy="2224775"/>
          </a:xfrm>
          <a:prstGeom prst="rect">
            <a:avLst/>
          </a:prstGeom>
          <a:noFill/>
          <a:ln>
            <a:noFill/>
          </a:ln>
        </p:spPr>
      </p:pic>
      <p:pic>
        <p:nvPicPr>
          <p:cNvPr id="140" name="Google Shape;140;p23"/>
          <p:cNvPicPr preferRelativeResize="0"/>
          <p:nvPr/>
        </p:nvPicPr>
        <p:blipFill>
          <a:blip r:embed="rId4">
            <a:alphaModFix/>
          </a:blip>
          <a:stretch>
            <a:fillRect/>
          </a:stretch>
        </p:blipFill>
        <p:spPr>
          <a:xfrm>
            <a:off x="3420425" y="2235717"/>
            <a:ext cx="2327300" cy="2112358"/>
          </a:xfrm>
          <a:prstGeom prst="rect">
            <a:avLst/>
          </a:prstGeom>
          <a:noFill/>
          <a:ln>
            <a:noFill/>
          </a:ln>
        </p:spPr>
      </p:pic>
      <p:pic>
        <p:nvPicPr>
          <p:cNvPr id="141" name="Google Shape;141;p23"/>
          <p:cNvPicPr preferRelativeResize="0"/>
          <p:nvPr/>
        </p:nvPicPr>
        <p:blipFill>
          <a:blip r:embed="rId5">
            <a:alphaModFix/>
          </a:blip>
          <a:stretch>
            <a:fillRect/>
          </a:stretch>
        </p:blipFill>
        <p:spPr>
          <a:xfrm>
            <a:off x="6397220" y="2232010"/>
            <a:ext cx="2327305" cy="2119775"/>
          </a:xfrm>
          <a:prstGeom prst="rect">
            <a:avLst/>
          </a:prstGeom>
          <a:noFill/>
          <a:ln>
            <a:noFill/>
          </a:ln>
        </p:spPr>
      </p:pic>
      <p:sp>
        <p:nvSpPr>
          <p:cNvPr id="142" name="Google Shape;142;p23"/>
          <p:cNvSpPr txBox="1"/>
          <p:nvPr/>
        </p:nvSpPr>
        <p:spPr>
          <a:xfrm>
            <a:off x="597925" y="4449200"/>
            <a:ext cx="1970400" cy="3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solidFill>
                  <a:srgbClr val="38761D"/>
                </a:solidFill>
              </a:rPr>
              <a:t>Correct delta, correct number of nodes</a:t>
            </a:r>
            <a:endParaRPr b="1" i="1">
              <a:solidFill>
                <a:srgbClr val="38761D"/>
              </a:solidFill>
            </a:endParaRPr>
          </a:p>
        </p:txBody>
      </p:sp>
      <p:sp>
        <p:nvSpPr>
          <p:cNvPr id="143" name="Google Shape;143;p23"/>
          <p:cNvSpPr txBox="1"/>
          <p:nvPr/>
        </p:nvSpPr>
        <p:spPr>
          <a:xfrm>
            <a:off x="3586800" y="4541200"/>
            <a:ext cx="1970400" cy="3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solidFill>
                  <a:srgbClr val="FF0000"/>
                </a:solidFill>
              </a:rPr>
              <a:t>Large delta</a:t>
            </a:r>
            <a:endParaRPr b="1" i="1">
              <a:solidFill>
                <a:srgbClr val="FF0000"/>
              </a:solidFill>
            </a:endParaRPr>
          </a:p>
        </p:txBody>
      </p:sp>
      <p:sp>
        <p:nvSpPr>
          <p:cNvPr id="144" name="Google Shape;144;p23"/>
          <p:cNvSpPr txBox="1"/>
          <p:nvPr/>
        </p:nvSpPr>
        <p:spPr>
          <a:xfrm>
            <a:off x="6575675" y="4541200"/>
            <a:ext cx="1970400" cy="3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solidFill>
                  <a:srgbClr val="FF0000"/>
                </a:solidFill>
              </a:rPr>
              <a:t>Lesser number of nodes</a:t>
            </a:r>
            <a:endParaRPr b="1" i="1">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1" name="Google Shape;151;p24"/>
          <p:cNvPicPr preferRelativeResize="0"/>
          <p:nvPr/>
        </p:nvPicPr>
        <p:blipFill>
          <a:blip r:embed="rId3">
            <a:alphaModFix/>
          </a:blip>
          <a:stretch>
            <a:fillRect/>
          </a:stretch>
        </p:blipFill>
        <p:spPr>
          <a:xfrm>
            <a:off x="2464727" y="332775"/>
            <a:ext cx="4385351" cy="3997975"/>
          </a:xfrm>
          <a:prstGeom prst="rect">
            <a:avLst/>
          </a:prstGeom>
          <a:noFill/>
          <a:ln>
            <a:noFill/>
          </a:ln>
        </p:spPr>
      </p:pic>
      <p:pic>
        <p:nvPicPr>
          <p:cNvPr id="152" name="Google Shape;152;p24"/>
          <p:cNvPicPr preferRelativeResize="0"/>
          <p:nvPr/>
        </p:nvPicPr>
        <p:blipFill>
          <a:blip r:embed="rId4">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5"/>
          <p:cNvPicPr preferRelativeResize="0"/>
          <p:nvPr/>
        </p:nvPicPr>
        <p:blipFill rotWithShape="1">
          <a:blip r:embed="rId3">
            <a:alphaModFix/>
          </a:blip>
          <a:srcRect r="11652"/>
          <a:stretch/>
        </p:blipFill>
        <p:spPr>
          <a:xfrm>
            <a:off x="660400" y="908350"/>
            <a:ext cx="2633900" cy="2705100"/>
          </a:xfrm>
          <a:prstGeom prst="rect">
            <a:avLst/>
          </a:prstGeom>
          <a:noFill/>
          <a:ln>
            <a:noFill/>
          </a:ln>
        </p:spPr>
      </p:pic>
      <p:pic>
        <p:nvPicPr>
          <p:cNvPr id="158" name="Google Shape;158;p25"/>
          <p:cNvPicPr preferRelativeResize="0"/>
          <p:nvPr/>
        </p:nvPicPr>
        <p:blipFill rotWithShape="1">
          <a:blip r:embed="rId4">
            <a:alphaModFix/>
          </a:blip>
          <a:srcRect r="11933"/>
          <a:stretch/>
        </p:blipFill>
        <p:spPr>
          <a:xfrm>
            <a:off x="5354000" y="913113"/>
            <a:ext cx="2633900" cy="2695575"/>
          </a:xfrm>
          <a:prstGeom prst="rect">
            <a:avLst/>
          </a:prstGeom>
          <a:noFill/>
          <a:ln>
            <a:noFill/>
          </a:ln>
        </p:spPr>
      </p:pic>
      <p:sp>
        <p:nvSpPr>
          <p:cNvPr id="159" name="Google Shape;159;p25"/>
          <p:cNvSpPr txBox="1">
            <a:spLocks noGrp="1"/>
          </p:cNvSpPr>
          <p:nvPr>
            <p:ph type="body" idx="1"/>
          </p:nvPr>
        </p:nvSpPr>
        <p:spPr>
          <a:xfrm>
            <a:off x="311700" y="355440"/>
            <a:ext cx="8520600" cy="55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And below are the results and observations from RRT* simulations on Python:</a:t>
            </a:r>
            <a:endParaRPr/>
          </a:p>
        </p:txBody>
      </p:sp>
      <p:sp>
        <p:nvSpPr>
          <p:cNvPr id="160" name="Google Shape;160;p25"/>
          <p:cNvSpPr txBox="1"/>
          <p:nvPr/>
        </p:nvSpPr>
        <p:spPr>
          <a:xfrm>
            <a:off x="752775" y="3833050"/>
            <a:ext cx="1970400" cy="3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Correct delta, correct number of nodes, </a:t>
            </a:r>
            <a:r>
              <a:rPr lang="en" b="1" i="1">
                <a:solidFill>
                  <a:srgbClr val="FF0000"/>
                </a:solidFill>
              </a:rPr>
              <a:t>BUT INCREASED TIME COMPARED TO RRT*</a:t>
            </a:r>
            <a:endParaRPr b="1" i="1">
              <a:solidFill>
                <a:srgbClr val="FF0000"/>
              </a:solidFill>
            </a:endParaRPr>
          </a:p>
        </p:txBody>
      </p:sp>
      <p:sp>
        <p:nvSpPr>
          <p:cNvPr id="161" name="Google Shape;161;p25"/>
          <p:cNvSpPr txBox="1"/>
          <p:nvPr/>
        </p:nvSpPr>
        <p:spPr>
          <a:xfrm>
            <a:off x="5430975" y="3985475"/>
            <a:ext cx="1970400" cy="3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Wrong delta</a:t>
            </a:r>
            <a:endParaRPr/>
          </a:p>
        </p:txBody>
      </p:sp>
      <p:pic>
        <p:nvPicPr>
          <p:cNvPr id="162" name="Google Shape;162;p25"/>
          <p:cNvPicPr preferRelativeResize="0"/>
          <p:nvPr/>
        </p:nvPicPr>
        <p:blipFill>
          <a:blip r:embed="rId5">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9" name="Google Shape;169;p26"/>
          <p:cNvPicPr preferRelativeResize="0"/>
          <p:nvPr/>
        </p:nvPicPr>
        <p:blipFill>
          <a:blip r:embed="rId3">
            <a:alphaModFix/>
          </a:blip>
          <a:stretch>
            <a:fillRect/>
          </a:stretch>
        </p:blipFill>
        <p:spPr>
          <a:xfrm>
            <a:off x="1167700" y="752675"/>
            <a:ext cx="6250301" cy="3521000"/>
          </a:xfrm>
          <a:prstGeom prst="rect">
            <a:avLst/>
          </a:prstGeom>
          <a:noFill/>
          <a:ln>
            <a:noFill/>
          </a:ln>
        </p:spPr>
      </p:pic>
      <p:pic>
        <p:nvPicPr>
          <p:cNvPr id="170" name="Google Shape;170;p26"/>
          <p:cNvPicPr preferRelativeResize="0"/>
          <p:nvPr/>
        </p:nvPicPr>
        <p:blipFill>
          <a:blip r:embed="rId4">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t>
            </a:r>
            <a:endParaRPr/>
          </a:p>
        </p:txBody>
      </p:sp>
      <p:sp>
        <p:nvSpPr>
          <p:cNvPr id="176" name="Google Shape;176;p27"/>
          <p:cNvSpPr txBox="1">
            <a:spLocks noGrp="1"/>
          </p:cNvSpPr>
          <p:nvPr>
            <p:ph type="body" idx="1"/>
          </p:nvPr>
        </p:nvSpPr>
        <p:spPr>
          <a:xfrm>
            <a:off x="0" y="1170125"/>
            <a:ext cx="5033700" cy="34164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a:t>The entire map was attained and perceived by the robot, without having coded the path in. </a:t>
            </a:r>
            <a:endParaRPr/>
          </a:p>
          <a:p>
            <a:pPr marL="457200" lvl="0" indent="-342900" algn="just" rtl="0">
              <a:spcBef>
                <a:spcPts val="0"/>
              </a:spcBef>
              <a:spcAft>
                <a:spcPts val="0"/>
              </a:spcAft>
              <a:buSzPts val="1800"/>
              <a:buChar char="●"/>
            </a:pPr>
            <a:r>
              <a:rPr lang="en"/>
              <a:t>This has also validated the path predicted by the robot from the Python simulation.</a:t>
            </a:r>
            <a:endParaRPr/>
          </a:p>
          <a:p>
            <a:pPr marL="457200" lvl="0" indent="-342900" algn="just" rtl="0">
              <a:spcBef>
                <a:spcPts val="0"/>
              </a:spcBef>
              <a:spcAft>
                <a:spcPts val="0"/>
              </a:spcAft>
              <a:buSzPts val="1800"/>
              <a:buChar char="●"/>
            </a:pPr>
            <a:r>
              <a:rPr lang="en"/>
              <a:t>The RRT* algorithm was additionally compared with RRT in the Python environment, and it was seen to provide a shorter path as the final result.</a:t>
            </a:r>
            <a:endParaRPr/>
          </a:p>
        </p:txBody>
      </p:sp>
      <p:pic>
        <p:nvPicPr>
          <p:cNvPr id="177" name="Google Shape;177;p27"/>
          <p:cNvPicPr preferRelativeResize="0"/>
          <p:nvPr/>
        </p:nvPicPr>
        <p:blipFill>
          <a:blip r:embed="rId3">
            <a:alphaModFix/>
          </a:blip>
          <a:stretch>
            <a:fillRect/>
          </a:stretch>
        </p:blipFill>
        <p:spPr>
          <a:xfrm>
            <a:off x="5095700" y="1101725"/>
            <a:ext cx="3926701" cy="2940051"/>
          </a:xfrm>
          <a:prstGeom prst="rect">
            <a:avLst/>
          </a:prstGeom>
          <a:noFill/>
          <a:ln>
            <a:noFill/>
          </a:ln>
        </p:spPr>
      </p:pic>
      <p:pic>
        <p:nvPicPr>
          <p:cNvPr id="178" name="Google Shape;178;p27"/>
          <p:cNvPicPr preferRelativeResize="0"/>
          <p:nvPr/>
        </p:nvPicPr>
        <p:blipFill>
          <a:blip r:embed="rId4">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5" name="Google Shape;185;p28"/>
          <p:cNvPicPr preferRelativeResize="0"/>
          <p:nvPr/>
        </p:nvPicPr>
        <p:blipFill>
          <a:blip r:embed="rId3">
            <a:alphaModFix/>
          </a:blip>
          <a:stretch>
            <a:fillRect/>
          </a:stretch>
        </p:blipFill>
        <p:spPr>
          <a:xfrm>
            <a:off x="3809325" y="4550225"/>
            <a:ext cx="1186575" cy="593275"/>
          </a:xfrm>
          <a:prstGeom prst="rect">
            <a:avLst/>
          </a:prstGeom>
          <a:noFill/>
          <a:ln>
            <a:noFill/>
          </a:ln>
        </p:spPr>
      </p:pic>
      <p:pic>
        <p:nvPicPr>
          <p:cNvPr id="186" name="Google Shape;186;p28"/>
          <p:cNvPicPr preferRelativeResize="0"/>
          <p:nvPr/>
        </p:nvPicPr>
        <p:blipFill>
          <a:blip r:embed="rId4">
            <a:alphaModFix/>
          </a:blip>
          <a:stretch>
            <a:fillRect/>
          </a:stretch>
        </p:blipFill>
        <p:spPr>
          <a:xfrm>
            <a:off x="1241425" y="790950"/>
            <a:ext cx="6322376" cy="3561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92" name="Google Shape;192;p29"/>
          <p:cNvSpPr txBox="1">
            <a:spLocks noGrp="1"/>
          </p:cNvSpPr>
          <p:nvPr>
            <p:ph type="body" idx="1"/>
          </p:nvPr>
        </p:nvSpPr>
        <p:spPr>
          <a:xfrm>
            <a:off x="464350" y="1075775"/>
            <a:ext cx="82392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rgbClr val="000000"/>
                </a:solidFill>
              </a:rPr>
              <a:t>The robot’s trajectory was calculated using Python and RRT was implemented. The path was also visualized using Gazebo and RViz, using ROS. This has verified the results predicted by the path planning algorithms that was initially designed by the authors.</a:t>
            </a:r>
            <a:endParaRPr>
              <a:solidFill>
                <a:srgbClr val="000000"/>
              </a:solidFill>
            </a:endParaRPr>
          </a:p>
          <a:p>
            <a:pPr marL="0" lvl="0" indent="0" algn="just" rtl="0">
              <a:spcBef>
                <a:spcPts val="0"/>
              </a:spcBef>
              <a:spcAft>
                <a:spcPts val="0"/>
              </a:spcAft>
              <a:buNone/>
            </a:pPr>
            <a:r>
              <a:rPr lang="en">
                <a:solidFill>
                  <a:srgbClr val="000000"/>
                </a:solidFill>
              </a:rPr>
              <a:t> </a:t>
            </a:r>
            <a:endParaRPr>
              <a:solidFill>
                <a:srgbClr val="000000"/>
              </a:solidFill>
            </a:endParaRPr>
          </a:p>
          <a:p>
            <a:pPr marL="0" lvl="0" indent="0" algn="just" rtl="0">
              <a:spcBef>
                <a:spcPts val="0"/>
              </a:spcBef>
              <a:spcAft>
                <a:spcPts val="0"/>
              </a:spcAft>
              <a:buClr>
                <a:schemeClr val="dk1"/>
              </a:buClr>
              <a:buSzPts val="1100"/>
              <a:buFont typeface="Arial"/>
              <a:buNone/>
            </a:pPr>
            <a:r>
              <a:rPr lang="en">
                <a:solidFill>
                  <a:srgbClr val="000000"/>
                </a:solidFill>
              </a:rPr>
              <a:t>The advantage was also noted between RRT and RRT*, the latter of which gave the shortest path, even though it had more computational expenses.</a:t>
            </a:r>
            <a:endParaRPr>
              <a:solidFill>
                <a:srgbClr val="000000"/>
              </a:solidFill>
            </a:endParaRPr>
          </a:p>
        </p:txBody>
      </p:sp>
      <p:pic>
        <p:nvPicPr>
          <p:cNvPr id="193" name="Google Shape;193;p29"/>
          <p:cNvPicPr preferRelativeResize="0"/>
          <p:nvPr/>
        </p:nvPicPr>
        <p:blipFill>
          <a:blip r:embed="rId3">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2000" b="1">
                <a:solidFill>
                  <a:srgbClr val="000000"/>
                </a:solidFill>
              </a:rPr>
              <a:t>Introduction </a:t>
            </a:r>
            <a:endParaRPr sz="3000" b="1">
              <a:solidFill>
                <a:srgbClr val="000000"/>
              </a:solidFill>
            </a:endParaRPr>
          </a:p>
        </p:txBody>
      </p:sp>
      <p:sp>
        <p:nvSpPr>
          <p:cNvPr id="65" name="Google Shape;65;p14"/>
          <p:cNvSpPr txBox="1">
            <a:spLocks noGrp="1"/>
          </p:cNvSpPr>
          <p:nvPr>
            <p:ph type="body" idx="1"/>
          </p:nvPr>
        </p:nvSpPr>
        <p:spPr>
          <a:xfrm>
            <a:off x="311700" y="1152475"/>
            <a:ext cx="4429500" cy="34164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a:t>In this project, we studied RRT, RRT* and applied the learnings on a robot by leveraging the power of simulation through ROS, Gazebo, Python and RViz.</a:t>
            </a:r>
            <a:endParaRPr/>
          </a:p>
          <a:p>
            <a:pPr marL="457200" lvl="0" indent="-342900" algn="just" rtl="0">
              <a:spcBef>
                <a:spcPts val="0"/>
              </a:spcBef>
              <a:spcAft>
                <a:spcPts val="0"/>
              </a:spcAft>
              <a:buSzPts val="1800"/>
              <a:buChar char="●"/>
            </a:pPr>
            <a:r>
              <a:rPr lang="en"/>
              <a:t>The project was an exercise to test the concepts of RRT, RRT* and FastSLAM.</a:t>
            </a:r>
            <a:endParaRPr/>
          </a:p>
        </p:txBody>
      </p:sp>
      <p:pic>
        <p:nvPicPr>
          <p:cNvPr id="66" name="Google Shape;66;p14"/>
          <p:cNvPicPr preferRelativeResize="0"/>
          <p:nvPr/>
        </p:nvPicPr>
        <p:blipFill>
          <a:blip r:embed="rId3">
            <a:alphaModFix/>
          </a:blip>
          <a:stretch>
            <a:fillRect/>
          </a:stretch>
        </p:blipFill>
        <p:spPr>
          <a:xfrm>
            <a:off x="5529563" y="2450500"/>
            <a:ext cx="2931854" cy="2555975"/>
          </a:xfrm>
          <a:prstGeom prst="rect">
            <a:avLst/>
          </a:prstGeom>
          <a:noFill/>
          <a:ln>
            <a:noFill/>
          </a:ln>
        </p:spPr>
      </p:pic>
      <p:pic>
        <p:nvPicPr>
          <p:cNvPr id="67" name="Google Shape;67;p14"/>
          <p:cNvPicPr preferRelativeResize="0"/>
          <p:nvPr/>
        </p:nvPicPr>
        <p:blipFill rotWithShape="1">
          <a:blip r:embed="rId4">
            <a:alphaModFix/>
          </a:blip>
          <a:srcRect l="19779" t="15141" r="11848" b="19366"/>
          <a:stretch/>
        </p:blipFill>
        <p:spPr>
          <a:xfrm>
            <a:off x="5197025" y="445025"/>
            <a:ext cx="3596950" cy="1961975"/>
          </a:xfrm>
          <a:prstGeom prst="rect">
            <a:avLst/>
          </a:prstGeom>
          <a:noFill/>
          <a:ln>
            <a:noFill/>
          </a:ln>
        </p:spPr>
      </p:pic>
      <p:pic>
        <p:nvPicPr>
          <p:cNvPr id="68" name="Google Shape;68;p14"/>
          <p:cNvPicPr preferRelativeResize="0"/>
          <p:nvPr/>
        </p:nvPicPr>
        <p:blipFill>
          <a:blip r:embed="rId5">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Robot and workspace</a:t>
            </a:r>
            <a:endParaRPr b="1"/>
          </a:p>
        </p:txBody>
      </p:sp>
      <p:sp>
        <p:nvSpPr>
          <p:cNvPr id="74" name="Google Shape;74;p15"/>
          <p:cNvSpPr txBox="1">
            <a:spLocks noGrp="1"/>
          </p:cNvSpPr>
          <p:nvPr>
            <p:ph type="body" idx="1"/>
          </p:nvPr>
        </p:nvSpPr>
        <p:spPr>
          <a:xfrm>
            <a:off x="311700" y="1152475"/>
            <a:ext cx="3198000" cy="34164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a:t>The robot that we have used is a Kobuki iCelebo, which is the base for the famous turtlebot. </a:t>
            </a:r>
            <a:endParaRPr/>
          </a:p>
          <a:p>
            <a:pPr marL="457200" lvl="0" indent="-342900" algn="just" rtl="0">
              <a:spcBef>
                <a:spcPts val="0"/>
              </a:spcBef>
              <a:spcAft>
                <a:spcPts val="0"/>
              </a:spcAft>
              <a:buSzPts val="1800"/>
              <a:buChar char="●"/>
            </a:pPr>
            <a:r>
              <a:rPr lang="en"/>
              <a:t>The robot has a LIDAR attached to it, and is spawned in the environment.</a:t>
            </a:r>
            <a:endParaRPr/>
          </a:p>
          <a:p>
            <a:pPr marL="457200" lvl="0" indent="-342900" algn="just" rtl="0">
              <a:spcBef>
                <a:spcPts val="0"/>
              </a:spcBef>
              <a:spcAft>
                <a:spcPts val="0"/>
              </a:spcAft>
              <a:buSzPts val="1800"/>
              <a:buChar char="●"/>
            </a:pPr>
            <a:r>
              <a:rPr lang="en"/>
              <a:t>The configuration space was defined by us, which is shown here.</a:t>
            </a:r>
            <a:endParaRPr/>
          </a:p>
        </p:txBody>
      </p:sp>
      <p:pic>
        <p:nvPicPr>
          <p:cNvPr id="75" name="Google Shape;75;p15"/>
          <p:cNvPicPr preferRelativeResize="0"/>
          <p:nvPr/>
        </p:nvPicPr>
        <p:blipFill>
          <a:blip r:embed="rId3">
            <a:alphaModFix/>
          </a:blip>
          <a:stretch>
            <a:fillRect/>
          </a:stretch>
        </p:blipFill>
        <p:spPr>
          <a:xfrm>
            <a:off x="6167025" y="89625"/>
            <a:ext cx="2100900" cy="2100900"/>
          </a:xfrm>
          <a:prstGeom prst="rect">
            <a:avLst/>
          </a:prstGeom>
          <a:noFill/>
          <a:ln>
            <a:noFill/>
          </a:ln>
        </p:spPr>
      </p:pic>
      <p:pic>
        <p:nvPicPr>
          <p:cNvPr id="76" name="Google Shape;76;p15"/>
          <p:cNvPicPr preferRelativeResize="0"/>
          <p:nvPr/>
        </p:nvPicPr>
        <p:blipFill>
          <a:blip r:embed="rId4">
            <a:alphaModFix/>
          </a:blip>
          <a:stretch>
            <a:fillRect/>
          </a:stretch>
        </p:blipFill>
        <p:spPr>
          <a:xfrm>
            <a:off x="5647453" y="2319650"/>
            <a:ext cx="2913151" cy="2636125"/>
          </a:xfrm>
          <a:prstGeom prst="rect">
            <a:avLst/>
          </a:prstGeom>
          <a:noFill/>
          <a:ln>
            <a:noFill/>
          </a:ln>
        </p:spPr>
      </p:pic>
      <p:pic>
        <p:nvPicPr>
          <p:cNvPr id="77" name="Google Shape;77;p15"/>
          <p:cNvPicPr preferRelativeResize="0"/>
          <p:nvPr/>
        </p:nvPicPr>
        <p:blipFill>
          <a:blip r:embed="rId5">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b="1">
                <a:solidFill>
                  <a:srgbClr val="000000"/>
                </a:solidFill>
              </a:rPr>
              <a:t>RRT vs RRT*</a:t>
            </a:r>
            <a:endParaRPr sz="2100" b="1">
              <a:solidFill>
                <a:srgbClr val="000000"/>
              </a:solidFill>
            </a:endParaRPr>
          </a:p>
          <a:p>
            <a:pPr marL="0" lvl="0" indent="0" algn="l" rtl="0">
              <a:lnSpc>
                <a:spcPct val="115000"/>
              </a:lnSpc>
              <a:spcBef>
                <a:spcPts val="1600"/>
              </a:spcBef>
              <a:spcAft>
                <a:spcPts val="1600"/>
              </a:spcAft>
              <a:buClr>
                <a:schemeClr val="dk1"/>
              </a:buClr>
              <a:buSzPts val="1100"/>
              <a:buFont typeface="Arial"/>
              <a:buNone/>
            </a:pPr>
            <a:endParaRPr sz="2100" b="1">
              <a:solidFill>
                <a:srgbClr val="000000"/>
              </a:solidFill>
            </a:endParaRPr>
          </a:p>
        </p:txBody>
      </p:sp>
      <p:sp>
        <p:nvSpPr>
          <p:cNvPr id="83" name="Google Shape;8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to give you an introduction, the two algorithms have the following differences:</a:t>
            </a:r>
            <a:endParaRPr/>
          </a:p>
          <a:p>
            <a:pPr marL="0" lvl="0" indent="0" algn="l" rtl="0">
              <a:spcBef>
                <a:spcPts val="1600"/>
              </a:spcBef>
              <a:spcAft>
                <a:spcPts val="1600"/>
              </a:spcAft>
              <a:buNone/>
            </a:pPr>
            <a:endParaRPr/>
          </a:p>
        </p:txBody>
      </p:sp>
      <p:graphicFrame>
        <p:nvGraphicFramePr>
          <p:cNvPr id="84" name="Google Shape;84;p16"/>
          <p:cNvGraphicFramePr/>
          <p:nvPr/>
        </p:nvGraphicFramePr>
        <p:xfrm>
          <a:off x="952500" y="1619250"/>
          <a:ext cx="7239000" cy="2407770"/>
        </p:xfrm>
        <a:graphic>
          <a:graphicData uri="http://schemas.openxmlformats.org/drawingml/2006/table">
            <a:tbl>
              <a:tblPr>
                <a:noFill/>
                <a:tableStyleId>{124C0209-CE06-431B-B3AD-D687E1EBC8F6}</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t>RRT</a:t>
                      </a:r>
                      <a:endParaRPr b="1"/>
                    </a:p>
                  </a:txBody>
                  <a:tcPr marL="91425" marR="91425" marT="91425" marB="91425"/>
                </a:tc>
                <a:tc>
                  <a:txBody>
                    <a:bodyPr/>
                    <a:lstStyle/>
                    <a:p>
                      <a:pPr marL="0" lvl="0" indent="0" algn="ctr" rtl="0">
                        <a:spcBef>
                          <a:spcPts val="0"/>
                        </a:spcBef>
                        <a:spcAft>
                          <a:spcPts val="0"/>
                        </a:spcAft>
                        <a:buNone/>
                      </a:pPr>
                      <a:r>
                        <a:rPr lang="en" b="1"/>
                        <a:t>RRT*</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Fairly Quick</a:t>
                      </a:r>
                      <a:endParaRPr/>
                    </a:p>
                  </a:txBody>
                  <a:tcPr marL="91425" marR="91425" marT="91425" marB="91425"/>
                </a:tc>
                <a:tc>
                  <a:txBody>
                    <a:bodyPr/>
                    <a:lstStyle/>
                    <a:p>
                      <a:pPr marL="0" lvl="0" indent="0" algn="l" rtl="0">
                        <a:spcBef>
                          <a:spcPts val="0"/>
                        </a:spcBef>
                        <a:spcAft>
                          <a:spcPts val="0"/>
                        </a:spcAft>
                        <a:buNone/>
                      </a:pPr>
                      <a:r>
                        <a:rPr lang="en"/>
                        <a:t>Computationally expensive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Gives a longer path</a:t>
                      </a:r>
                      <a:endParaRPr/>
                    </a:p>
                  </a:txBody>
                  <a:tcPr marL="91425" marR="91425" marT="91425" marB="91425"/>
                </a:tc>
                <a:tc>
                  <a:txBody>
                    <a:bodyPr/>
                    <a:lstStyle/>
                    <a:p>
                      <a:pPr marL="0" lvl="0" indent="0" algn="l" rtl="0">
                        <a:spcBef>
                          <a:spcPts val="0"/>
                        </a:spcBef>
                        <a:spcAft>
                          <a:spcPts val="0"/>
                        </a:spcAft>
                        <a:buNone/>
                      </a:pPr>
                      <a:r>
                        <a:rPr lang="en"/>
                        <a:t>Giver an optimally shorter path</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Doesn’t choose the best Parent node when assigning the nearest neighbour</a:t>
                      </a:r>
                      <a:endParaRPr/>
                    </a:p>
                  </a:txBody>
                  <a:tcPr marL="91425" marR="91425" marT="91425" marB="91425"/>
                </a:tc>
                <a:tc>
                  <a:txBody>
                    <a:bodyPr/>
                    <a:lstStyle/>
                    <a:p>
                      <a:pPr marL="0" lvl="0" indent="0" algn="l" rtl="0">
                        <a:spcBef>
                          <a:spcPts val="0"/>
                        </a:spcBef>
                        <a:spcAft>
                          <a:spcPts val="0"/>
                        </a:spcAft>
                        <a:buNone/>
                      </a:pPr>
                      <a:r>
                        <a:rPr lang="en"/>
                        <a:t>Chooses the best parent node in the vicinity based on the cost to come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No rewiring of neighbours</a:t>
                      </a:r>
                      <a:endParaRPr/>
                    </a:p>
                  </a:txBody>
                  <a:tcPr marL="91425" marR="91425" marT="91425" marB="91425"/>
                </a:tc>
                <a:tc>
                  <a:txBody>
                    <a:bodyPr/>
                    <a:lstStyle/>
                    <a:p>
                      <a:pPr marL="0" lvl="0" indent="0" algn="l" rtl="0">
                        <a:spcBef>
                          <a:spcPts val="0"/>
                        </a:spcBef>
                        <a:spcAft>
                          <a:spcPts val="0"/>
                        </a:spcAft>
                        <a:buNone/>
                      </a:pPr>
                      <a:r>
                        <a:rPr lang="en"/>
                        <a:t>Rewire the neighbours in the vicinity if there is a shorter path based on the cost to come</a:t>
                      </a:r>
                      <a:endParaRPr/>
                    </a:p>
                  </a:txBody>
                  <a:tcPr marL="91425" marR="91425" marT="91425" marB="91425"/>
                </a:tc>
                <a:extLst>
                  <a:ext uri="{0D108BD9-81ED-4DB2-BD59-A6C34878D82A}">
                    <a16:rowId xmlns:a16="http://schemas.microsoft.com/office/drawing/2014/main" val="10004"/>
                  </a:ext>
                </a:extLst>
              </a:tr>
            </a:tbl>
          </a:graphicData>
        </a:graphic>
      </p:graphicFrame>
      <p:pic>
        <p:nvPicPr>
          <p:cNvPr id="85" name="Google Shape;85;p16"/>
          <p:cNvPicPr preferRelativeResize="0"/>
          <p:nvPr/>
        </p:nvPicPr>
        <p:blipFill>
          <a:blip r:embed="rId3">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SLAM</a:t>
            </a:r>
            <a:endParaRPr b="1"/>
          </a:p>
        </p:txBody>
      </p:sp>
      <p:sp>
        <p:nvSpPr>
          <p:cNvPr id="91" name="Google Shape;91;p17"/>
          <p:cNvSpPr txBox="1">
            <a:spLocks noGrp="1"/>
          </p:cNvSpPr>
          <p:nvPr>
            <p:ph type="body" idx="1"/>
          </p:nvPr>
        </p:nvSpPr>
        <p:spPr>
          <a:xfrm>
            <a:off x="311700" y="1152475"/>
            <a:ext cx="4506600" cy="34164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a:t>SLAM, as we know is an acronym for Simultaneous Localization and Mapping. </a:t>
            </a:r>
            <a:endParaRPr/>
          </a:p>
          <a:p>
            <a:pPr marL="457200" lvl="0" indent="-342900" algn="just" rtl="0">
              <a:spcBef>
                <a:spcPts val="0"/>
              </a:spcBef>
              <a:spcAft>
                <a:spcPts val="0"/>
              </a:spcAft>
              <a:buSzPts val="1800"/>
              <a:buChar char="●"/>
            </a:pPr>
            <a:r>
              <a:rPr lang="en"/>
              <a:t>The concept is vital in navigating a robot in an environment, that the robot has little to no knowledge about.</a:t>
            </a:r>
            <a:endParaRPr/>
          </a:p>
          <a:p>
            <a:pPr marL="457200" lvl="0" indent="-342900" algn="just" rtl="0">
              <a:spcBef>
                <a:spcPts val="0"/>
              </a:spcBef>
              <a:spcAft>
                <a:spcPts val="0"/>
              </a:spcAft>
              <a:buSzPts val="1800"/>
              <a:buChar char="●"/>
            </a:pPr>
            <a:r>
              <a:rPr lang="en"/>
              <a:t>For this project, we used ROS and conducted SLAM in a custom world.</a:t>
            </a:r>
            <a:endParaRPr/>
          </a:p>
          <a:p>
            <a:pPr marL="457200" lvl="0" indent="-342900" algn="just" rtl="0">
              <a:spcBef>
                <a:spcPts val="0"/>
              </a:spcBef>
              <a:spcAft>
                <a:spcPts val="0"/>
              </a:spcAft>
              <a:buSzPts val="1800"/>
              <a:buChar char="●"/>
            </a:pPr>
            <a:r>
              <a:rPr lang="en"/>
              <a:t>The gmapping package was used, which uses FastSLAM for this purpose.</a:t>
            </a:r>
            <a:endParaRPr/>
          </a:p>
        </p:txBody>
      </p:sp>
      <p:pic>
        <p:nvPicPr>
          <p:cNvPr id="92" name="Google Shape;92;p17"/>
          <p:cNvPicPr preferRelativeResize="0"/>
          <p:nvPr/>
        </p:nvPicPr>
        <p:blipFill rotWithShape="1">
          <a:blip r:embed="rId3">
            <a:alphaModFix/>
          </a:blip>
          <a:srcRect l="28367" t="7321" r="20510" b="18878"/>
          <a:stretch/>
        </p:blipFill>
        <p:spPr>
          <a:xfrm>
            <a:off x="4930907" y="1152475"/>
            <a:ext cx="3978369" cy="3267500"/>
          </a:xfrm>
          <a:prstGeom prst="rect">
            <a:avLst/>
          </a:prstGeom>
          <a:noFill/>
          <a:ln>
            <a:noFill/>
          </a:ln>
        </p:spPr>
      </p:pic>
      <p:pic>
        <p:nvPicPr>
          <p:cNvPr id="93" name="Google Shape;93;p17"/>
          <p:cNvPicPr preferRelativeResize="0"/>
          <p:nvPr/>
        </p:nvPicPr>
        <p:blipFill>
          <a:blip r:embed="rId4">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2000" b="1">
                <a:solidFill>
                  <a:srgbClr val="000000"/>
                </a:solidFill>
              </a:rPr>
              <a:t>Python Simulation</a:t>
            </a:r>
            <a:endParaRPr sz="3000" b="1">
              <a:solidFill>
                <a:srgbClr val="000000"/>
              </a:solidFill>
            </a:endParaRPr>
          </a:p>
        </p:txBody>
      </p:sp>
      <p:sp>
        <p:nvSpPr>
          <p:cNvPr id="99" name="Google Shape;99;p18"/>
          <p:cNvSpPr txBox="1">
            <a:spLocks noGrp="1"/>
          </p:cNvSpPr>
          <p:nvPr>
            <p:ph type="body" idx="1"/>
          </p:nvPr>
        </p:nvSpPr>
        <p:spPr>
          <a:xfrm>
            <a:off x="311700" y="1152475"/>
            <a:ext cx="3521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simulated RRT on Python. Simulation was done from a  user defined start to a user defined goal point.</a:t>
            </a:r>
            <a:endParaRPr/>
          </a:p>
          <a:p>
            <a:pPr marL="0" lvl="0" indent="0" algn="l" rtl="0">
              <a:spcBef>
                <a:spcPts val="1600"/>
              </a:spcBef>
              <a:spcAft>
                <a:spcPts val="1600"/>
              </a:spcAft>
              <a:buNone/>
            </a:pPr>
            <a:r>
              <a:rPr lang="en"/>
              <a:t>The simulation was also conducted on RRT*, just to see the differences on Python. </a:t>
            </a:r>
            <a:endParaRPr/>
          </a:p>
        </p:txBody>
      </p:sp>
      <p:pic>
        <p:nvPicPr>
          <p:cNvPr id="102" name="Google Shape;102;p18"/>
          <p:cNvPicPr preferRelativeResize="0"/>
          <p:nvPr/>
        </p:nvPicPr>
        <p:blipFill>
          <a:blip r:embed="rId3">
            <a:alphaModFix/>
          </a:blip>
          <a:stretch>
            <a:fillRect/>
          </a:stretch>
        </p:blipFill>
        <p:spPr>
          <a:xfrm>
            <a:off x="3809325" y="4550225"/>
            <a:ext cx="1186575" cy="593275"/>
          </a:xfrm>
          <a:prstGeom prst="rect">
            <a:avLst/>
          </a:prstGeom>
          <a:noFill/>
          <a:ln>
            <a:noFill/>
          </a:ln>
        </p:spPr>
      </p:pic>
      <p:pic>
        <p:nvPicPr>
          <p:cNvPr id="7" name="Google Shape;139;p23">
            <a:extLst>
              <a:ext uri="{FF2B5EF4-FFF2-40B4-BE49-F238E27FC236}">
                <a16:creationId xmlns:a16="http://schemas.microsoft.com/office/drawing/2014/main" id="{9F5718E3-BFF2-4DBB-97E4-32DF39220B0F}"/>
              </a:ext>
            </a:extLst>
          </p:cNvPr>
          <p:cNvPicPr preferRelativeResize="0"/>
          <p:nvPr/>
        </p:nvPicPr>
        <p:blipFill rotWithShape="1">
          <a:blip r:embed="rId4">
            <a:alphaModFix/>
          </a:blip>
          <a:srcRect t="797" r="1283" b="806"/>
          <a:stretch/>
        </p:blipFill>
        <p:spPr>
          <a:xfrm>
            <a:off x="5453915" y="222741"/>
            <a:ext cx="2481475" cy="2224775"/>
          </a:xfrm>
          <a:prstGeom prst="rect">
            <a:avLst/>
          </a:prstGeom>
          <a:noFill/>
          <a:ln>
            <a:noFill/>
          </a:ln>
        </p:spPr>
      </p:pic>
      <p:pic>
        <p:nvPicPr>
          <p:cNvPr id="8" name="Google Shape;157;p25">
            <a:extLst>
              <a:ext uri="{FF2B5EF4-FFF2-40B4-BE49-F238E27FC236}">
                <a16:creationId xmlns:a16="http://schemas.microsoft.com/office/drawing/2014/main" id="{A0ADF246-2ED6-4359-8392-957BE4135366}"/>
              </a:ext>
            </a:extLst>
          </p:cNvPr>
          <p:cNvPicPr preferRelativeResize="0"/>
          <p:nvPr/>
        </p:nvPicPr>
        <p:blipFill rotWithShape="1">
          <a:blip r:embed="rId5">
            <a:alphaModFix/>
          </a:blip>
          <a:srcRect r="11652"/>
          <a:stretch/>
        </p:blipFill>
        <p:spPr>
          <a:xfrm>
            <a:off x="5506081" y="2695984"/>
            <a:ext cx="2377144" cy="21005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b="1">
                <a:solidFill>
                  <a:srgbClr val="000000"/>
                </a:solidFill>
              </a:rPr>
              <a:t>Gazebo / RViz Simulation</a:t>
            </a:r>
            <a:endParaRPr sz="3000" b="1">
              <a:solidFill>
                <a:srgbClr val="000000"/>
              </a:solidFill>
            </a:endParaRPr>
          </a:p>
          <a:p>
            <a:pPr marL="0" lvl="0" indent="0" algn="l" rtl="0">
              <a:spcBef>
                <a:spcPts val="1600"/>
              </a:spcBef>
              <a:spcAft>
                <a:spcPts val="0"/>
              </a:spcAft>
              <a:buNone/>
            </a:pPr>
            <a:endParaRPr sz="3000" b="1">
              <a:solidFill>
                <a:srgbClr val="000000"/>
              </a:solidFill>
            </a:endParaRPr>
          </a:p>
        </p:txBody>
      </p:sp>
      <p:sp>
        <p:nvSpPr>
          <p:cNvPr id="108" name="Google Shape;108;p19"/>
          <p:cNvSpPr txBox="1">
            <a:spLocks noGrp="1"/>
          </p:cNvSpPr>
          <p:nvPr>
            <p:ph type="body" idx="1"/>
          </p:nvPr>
        </p:nvSpPr>
        <p:spPr>
          <a:xfrm>
            <a:off x="311700" y="1152475"/>
            <a:ext cx="57534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kobuki robot base was spawned in the workspace on Gazebo.</a:t>
            </a:r>
            <a:endParaRPr/>
          </a:p>
          <a:p>
            <a:pPr marL="457200" lvl="0" indent="-342900" algn="l" rtl="0">
              <a:spcBef>
                <a:spcPts val="0"/>
              </a:spcBef>
              <a:spcAft>
                <a:spcPts val="0"/>
              </a:spcAft>
              <a:buSzPts val="1800"/>
              <a:buChar char="●"/>
            </a:pPr>
            <a:r>
              <a:rPr lang="en"/>
              <a:t>The robot was fit with a LIDAR, and the path was solved using RRT.</a:t>
            </a:r>
            <a:endParaRPr/>
          </a:p>
          <a:p>
            <a:pPr marL="457200" lvl="0" indent="-342900" algn="l" rtl="0">
              <a:spcBef>
                <a:spcPts val="0"/>
              </a:spcBef>
              <a:spcAft>
                <a:spcPts val="0"/>
              </a:spcAft>
              <a:buSzPts val="1800"/>
              <a:buChar char="●"/>
            </a:pPr>
            <a:r>
              <a:rPr lang="en"/>
              <a:t>The path that was planned can be seen on RViz.</a:t>
            </a:r>
            <a:endParaRPr/>
          </a:p>
          <a:p>
            <a:pPr marL="457200" lvl="0" indent="-342900" algn="l" rtl="0">
              <a:spcBef>
                <a:spcPts val="0"/>
              </a:spcBef>
              <a:spcAft>
                <a:spcPts val="0"/>
              </a:spcAft>
              <a:buSzPts val="1800"/>
              <a:buChar char="●"/>
            </a:pPr>
            <a:r>
              <a:rPr lang="en"/>
              <a:t>The user can choose the start and the end.</a:t>
            </a:r>
            <a:endParaRPr/>
          </a:p>
          <a:p>
            <a:pPr marL="457200" lvl="0" indent="-342900" algn="l" rtl="0">
              <a:spcBef>
                <a:spcPts val="0"/>
              </a:spcBef>
              <a:spcAft>
                <a:spcPts val="0"/>
              </a:spcAft>
              <a:buSzPts val="1800"/>
              <a:buChar char="●"/>
            </a:pPr>
            <a:r>
              <a:rPr lang="en"/>
              <a:t>Initially a map was generated by performing SLAM on the obstacle space, which provided with a .pgm and a .yaml file.</a:t>
            </a:r>
            <a:endParaRPr/>
          </a:p>
          <a:p>
            <a:pPr marL="457200" lvl="0" indent="-342900" algn="l" rtl="0">
              <a:spcBef>
                <a:spcPts val="0"/>
              </a:spcBef>
              <a:spcAft>
                <a:spcPts val="0"/>
              </a:spcAft>
              <a:buSzPts val="1800"/>
              <a:buChar char="●"/>
            </a:pPr>
            <a:r>
              <a:rPr lang="en"/>
              <a:t>The map obtained after SLAM can be seen here</a:t>
            </a:r>
            <a:endParaRPr/>
          </a:p>
        </p:txBody>
      </p:sp>
      <p:pic>
        <p:nvPicPr>
          <p:cNvPr id="109" name="Google Shape;109;p19"/>
          <p:cNvPicPr preferRelativeResize="0"/>
          <p:nvPr/>
        </p:nvPicPr>
        <p:blipFill>
          <a:blip r:embed="rId3">
            <a:alphaModFix/>
          </a:blip>
          <a:stretch>
            <a:fillRect/>
          </a:stretch>
        </p:blipFill>
        <p:spPr>
          <a:xfrm>
            <a:off x="6065100" y="1324075"/>
            <a:ext cx="2774100" cy="2856228"/>
          </a:xfrm>
          <a:prstGeom prst="rect">
            <a:avLst/>
          </a:prstGeom>
          <a:noFill/>
          <a:ln>
            <a:noFill/>
          </a:ln>
        </p:spPr>
      </p:pic>
      <p:pic>
        <p:nvPicPr>
          <p:cNvPr id="110" name="Google Shape;110;p19"/>
          <p:cNvPicPr preferRelativeResize="0"/>
          <p:nvPr/>
        </p:nvPicPr>
        <p:blipFill>
          <a:blip r:embed="rId4">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184863" y="876200"/>
            <a:ext cx="8774275" cy="3585650"/>
          </a:xfrm>
          <a:prstGeom prst="rect">
            <a:avLst/>
          </a:prstGeom>
          <a:noFill/>
          <a:ln>
            <a:noFill/>
          </a:ln>
        </p:spPr>
      </p:pic>
      <p:pic>
        <p:nvPicPr>
          <p:cNvPr id="116" name="Google Shape;116;p20"/>
          <p:cNvPicPr preferRelativeResize="0"/>
          <p:nvPr/>
        </p:nvPicPr>
        <p:blipFill>
          <a:blip r:embed="rId4">
            <a:alphaModFix/>
          </a:blip>
          <a:stretch>
            <a:fillRect/>
          </a:stretch>
        </p:blipFill>
        <p:spPr>
          <a:xfrm>
            <a:off x="3809325" y="4550225"/>
            <a:ext cx="1186575" cy="593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000000"/>
                </a:solidFill>
              </a:rPr>
              <a:t>Gazebo / RViz Simulation</a:t>
            </a:r>
            <a:endParaRPr b="1">
              <a:solidFill>
                <a:srgbClr val="000000"/>
              </a:solidFill>
            </a:endParaRPr>
          </a:p>
          <a:p>
            <a:pPr marL="0" lvl="0" indent="0" algn="l" rtl="0">
              <a:spcBef>
                <a:spcPts val="1600"/>
              </a:spcBef>
              <a:spcAft>
                <a:spcPts val="0"/>
              </a:spcAft>
              <a:buClr>
                <a:schemeClr val="dk1"/>
              </a:buClr>
              <a:buSzPts val="1100"/>
              <a:buFont typeface="Arial"/>
              <a:buNone/>
            </a:pPr>
            <a:endParaRPr b="1">
              <a:solidFill>
                <a:srgbClr val="000000"/>
              </a:solidFill>
            </a:endParaRPr>
          </a:p>
          <a:p>
            <a:pPr marL="0" lvl="0" indent="0" algn="l" rtl="0">
              <a:spcBef>
                <a:spcPts val="0"/>
              </a:spcBef>
              <a:spcAft>
                <a:spcPts val="0"/>
              </a:spcAft>
              <a:buNone/>
            </a:pPr>
            <a:endParaRPr b="1">
              <a:solidFill>
                <a:srgbClr val="000000"/>
              </a:solidFill>
            </a:endParaRPr>
          </a:p>
        </p:txBody>
      </p:sp>
      <p:sp>
        <p:nvSpPr>
          <p:cNvPr id="122" name="Google Shape;122;p21"/>
          <p:cNvSpPr txBox="1">
            <a:spLocks noGrp="1"/>
          </p:cNvSpPr>
          <p:nvPr>
            <p:ph type="body" idx="1"/>
          </p:nvPr>
        </p:nvSpPr>
        <p:spPr>
          <a:xfrm>
            <a:off x="311700" y="1152475"/>
            <a:ext cx="3721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robot however recalculates its position, everytime it moves across the work space. </a:t>
            </a:r>
            <a:endParaRPr/>
          </a:p>
          <a:p>
            <a:pPr marL="0" lvl="0" indent="0" algn="l" rtl="0">
              <a:spcBef>
                <a:spcPts val="1600"/>
              </a:spcBef>
              <a:spcAft>
                <a:spcPts val="0"/>
              </a:spcAft>
              <a:buNone/>
            </a:pPr>
            <a:r>
              <a:rPr lang="en"/>
              <a:t>This is done by subscribing to the /odom topic and also by taking the Laser scan data from /scan topic.</a:t>
            </a:r>
            <a:endParaRPr/>
          </a:p>
          <a:p>
            <a:pPr marL="0" lvl="0" indent="0" algn="l" rtl="0">
              <a:spcBef>
                <a:spcPts val="1600"/>
              </a:spcBef>
              <a:spcAft>
                <a:spcPts val="1600"/>
              </a:spcAft>
              <a:buNone/>
            </a:pPr>
            <a:r>
              <a:rPr lang="en"/>
              <a:t>The robot also has determines its local cost map and global cost map, which is essential for the robot to know where the obstacle is with respect to itself.</a:t>
            </a:r>
            <a:endParaRPr/>
          </a:p>
        </p:txBody>
      </p:sp>
      <p:pic>
        <p:nvPicPr>
          <p:cNvPr id="123" name="Google Shape;123;p21"/>
          <p:cNvPicPr preferRelativeResize="0"/>
          <p:nvPr/>
        </p:nvPicPr>
        <p:blipFill>
          <a:blip r:embed="rId3">
            <a:alphaModFix/>
          </a:blip>
          <a:stretch>
            <a:fillRect/>
          </a:stretch>
        </p:blipFill>
        <p:spPr>
          <a:xfrm>
            <a:off x="4277975" y="749350"/>
            <a:ext cx="4343400" cy="3819525"/>
          </a:xfrm>
          <a:prstGeom prst="rect">
            <a:avLst/>
          </a:prstGeom>
          <a:noFill/>
          <a:ln>
            <a:noFill/>
          </a:ln>
        </p:spPr>
      </p:pic>
      <p:pic>
        <p:nvPicPr>
          <p:cNvPr id="124" name="Google Shape;124;p21"/>
          <p:cNvPicPr preferRelativeResize="0"/>
          <p:nvPr/>
        </p:nvPicPr>
        <p:blipFill>
          <a:blip r:embed="rId4">
            <a:alphaModFix/>
          </a:blip>
          <a:stretch>
            <a:fillRect/>
          </a:stretch>
        </p:blipFill>
        <p:spPr>
          <a:xfrm>
            <a:off x="3809325" y="4550225"/>
            <a:ext cx="1186575" cy="5932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700</Words>
  <Application>Microsoft Office PowerPoint</Application>
  <PresentationFormat>On-screen Show (16:9)</PresentationFormat>
  <Paragraphs>69</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Comfortaa</vt:lpstr>
      <vt:lpstr>Arial</vt:lpstr>
      <vt:lpstr>Simple Light</vt:lpstr>
      <vt:lpstr>RRT-SLAM for Motion Planning</vt:lpstr>
      <vt:lpstr>Introduction </vt:lpstr>
      <vt:lpstr>Robot and workspace</vt:lpstr>
      <vt:lpstr>RRT vs RRT* </vt:lpstr>
      <vt:lpstr>SLAM</vt:lpstr>
      <vt:lpstr>Python Simulation</vt:lpstr>
      <vt:lpstr>Gazebo / RViz Simulation </vt:lpstr>
      <vt:lpstr>PowerPoint Presentation</vt:lpstr>
      <vt:lpstr>Gazebo / RViz Simulation  </vt:lpstr>
      <vt:lpstr>Various regions of the map</vt:lpstr>
      <vt:lpstr>Results </vt:lpstr>
      <vt:lpstr>PowerPoint Presentation</vt:lpstr>
      <vt:lpstr>PowerPoint Presentation</vt:lpstr>
      <vt:lpstr>PowerPoint Presentation</vt:lpstr>
      <vt:lpstr>Results </vt:lpstr>
      <vt:lpstr>PowerPoint Presentation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RRT-SLAM for Motion Planning</dc:title>
  <cp:lastModifiedBy>Govind Ajith</cp:lastModifiedBy>
  <cp:revision>1</cp:revision>
  <dcterms:modified xsi:type="dcterms:W3CDTF">2020-05-07T20:19:00Z</dcterms:modified>
</cp:coreProperties>
</file>